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3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FFA656-393D-4E4E-8B58-95D5C5530589}" type="datetimeFigureOut">
              <a:rPr lang="ar-EG" smtClean="0"/>
              <a:t>11/11/1432</a:t>
            </a:fld>
            <a:endParaRPr lang="ar-EG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ar-EG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82F050F-5035-4A8F-B207-35D5843EA605}" type="slidenum">
              <a:rPr lang="ar-EG" smtClean="0"/>
              <a:t>‹Nr.›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F050F-5035-4A8F-B207-35D5843EA605}" type="slidenum">
              <a:rPr lang="ar-EG" smtClean="0"/>
              <a:t>13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25DB45-F2FF-4E36-B4C9-C238F7B139DC}" type="datetimeFigureOut">
              <a:rPr lang="ar-EG" smtClean="0"/>
              <a:pPr/>
              <a:t>11/11/1432</a:t>
            </a:fld>
            <a:endParaRPr lang="ar-EG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2100D4-F279-420B-8ECB-F2436E5ECF40}" type="slidenum">
              <a:rPr lang="ar-EG" smtClean="0"/>
              <a:pPr/>
              <a:t>‹Nr.›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bdelfattah\Videos\RealPlayer%20Downloads\FASCIOLA%201.2_0001%20-%20YouTube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Liver </a:t>
            </a:r>
            <a:r>
              <a:rPr lang="en-US" dirty="0" err="1" smtClean="0"/>
              <a:t>Flucke</a:t>
            </a:r>
            <a:r>
              <a:rPr lang="en-US" dirty="0" smtClean="0"/>
              <a:t>, Bottle Jaw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Fascioliasis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12922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FASCIOLA 1.2_0001 - YouTube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1285860"/>
            <a:ext cx="8643998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85752"/>
            <a:ext cx="9144000" cy="664371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2800" b="1" dirty="0" smtClean="0"/>
              <a:t>Diagnosis</a:t>
            </a:r>
          </a:p>
          <a:p>
            <a:pPr lvl="1" algn="l" rtl="0"/>
            <a:r>
              <a:rPr lang="en-US" sz="2600" dirty="0" smtClean="0"/>
              <a:t>History</a:t>
            </a:r>
          </a:p>
          <a:p>
            <a:pPr lvl="1" algn="l" rtl="0"/>
            <a:r>
              <a:rPr lang="en-US" sz="2600" dirty="0" smtClean="0"/>
              <a:t>Field diagnosis based on emaciation, diarrhea, bottle jaw, sudden death and </a:t>
            </a:r>
            <a:r>
              <a:rPr lang="en-US" sz="2600" dirty="0" err="1" smtClean="0"/>
              <a:t>fasciolin</a:t>
            </a:r>
            <a:r>
              <a:rPr lang="en-US" sz="2600" dirty="0" smtClean="0"/>
              <a:t> test.</a:t>
            </a:r>
          </a:p>
          <a:p>
            <a:pPr lvl="1" algn="l" rtl="0"/>
            <a:r>
              <a:rPr lang="en-US" sz="2600" dirty="0" smtClean="0"/>
              <a:t>Postmortem lesion</a:t>
            </a:r>
          </a:p>
          <a:p>
            <a:pPr lvl="1" algn="l" rtl="0"/>
            <a:r>
              <a:rPr lang="en-US" sz="2600" dirty="0" smtClean="0"/>
              <a:t>Laboratory diagnosis</a:t>
            </a:r>
          </a:p>
          <a:p>
            <a:pPr lvl="1" algn="l" rtl="0"/>
            <a:r>
              <a:rPr lang="en-US" sz="2600" dirty="0" smtClean="0"/>
              <a:t>Samples: </a:t>
            </a:r>
            <a:r>
              <a:rPr lang="en-US" sz="2600" dirty="0" err="1" smtClean="0"/>
              <a:t>faeces</a:t>
            </a:r>
            <a:r>
              <a:rPr lang="en-US" sz="2600" dirty="0" smtClean="0"/>
              <a:t>, liver, blood and serum</a:t>
            </a:r>
          </a:p>
          <a:p>
            <a:pPr lvl="1" algn="l" rtl="0"/>
            <a:r>
              <a:rPr lang="en-US" sz="2600" dirty="0" smtClean="0"/>
              <a:t>Fecal examination by direct and sedimentation </a:t>
            </a:r>
          </a:p>
          <a:p>
            <a:pPr marL="457200" lvl="1" indent="0" algn="l" rtl="0">
              <a:buNone/>
            </a:pPr>
            <a:r>
              <a:rPr lang="en-US" sz="2600" dirty="0" smtClean="0"/>
              <a:t>Oval, </a:t>
            </a:r>
            <a:r>
              <a:rPr lang="en-US" sz="2600" dirty="0" err="1" smtClean="0"/>
              <a:t>operculated</a:t>
            </a:r>
            <a:r>
              <a:rPr lang="en-US" sz="2600" dirty="0" smtClean="0"/>
              <a:t> greenish yellow in color and embryonic cell well demarcated</a:t>
            </a:r>
          </a:p>
          <a:p>
            <a:pPr marL="457200" lvl="1" indent="0" algn="l" rtl="0">
              <a:buNone/>
            </a:pPr>
            <a:r>
              <a:rPr lang="en-US" sz="2600" dirty="0" smtClean="0"/>
              <a:t>Serum biochemical changes: </a:t>
            </a:r>
            <a:r>
              <a:rPr lang="en-US" sz="2600" dirty="0" err="1" smtClean="0"/>
              <a:t>Hypoproteinemia</a:t>
            </a:r>
            <a:r>
              <a:rPr lang="en-US" sz="2600" dirty="0" smtClean="0"/>
              <a:t> due to increase protein leakage into the gut</a:t>
            </a:r>
          </a:p>
          <a:p>
            <a:pPr marL="457200" lvl="1" indent="0" algn="l" rtl="0">
              <a:buNone/>
            </a:pPr>
            <a:r>
              <a:rPr lang="en-US" sz="2600" dirty="0" smtClean="0"/>
              <a:t>Hematological changes: PCV, </a:t>
            </a:r>
            <a:r>
              <a:rPr lang="en-US" sz="2600" dirty="0" err="1" smtClean="0"/>
              <a:t>Hb</a:t>
            </a:r>
            <a:r>
              <a:rPr lang="en-US" sz="2600" dirty="0" smtClean="0"/>
              <a:t> and RBCs may be decrease with  Sever normochromic anemia, and hypochromic anemia in chronic form with eosinophilia</a:t>
            </a:r>
          </a:p>
          <a:p>
            <a:pPr marL="457200" lvl="1" indent="0" algn="l" rtl="0">
              <a:buNone/>
            </a:pPr>
            <a:r>
              <a:rPr lang="en-US" sz="2600" b="1" dirty="0" smtClean="0"/>
              <a:t>Histopathology </a:t>
            </a:r>
            <a:r>
              <a:rPr lang="en-US" sz="2600" dirty="0" smtClean="0"/>
              <a:t>of liver to detect liver degenerative changes</a:t>
            </a:r>
          </a:p>
          <a:p>
            <a:pPr marL="457200" lvl="1" indent="0" algn="l" rtl="0">
              <a:buNone/>
            </a:pPr>
            <a:r>
              <a:rPr lang="en-US" sz="2600" dirty="0" smtClean="0"/>
              <a:t>Slicing apiece of liver thinly and put in water with shaking then permitting the fluke  to settle to the bottom, naked exam. Showed immature worms of ¼ inch length</a:t>
            </a:r>
            <a:endParaRPr lang="ar-EG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88" y="2060848"/>
            <a:ext cx="176368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083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l" rtl="0"/>
            <a:r>
              <a:rPr lang="en-US" sz="3200" b="1" dirty="0" smtClean="0"/>
              <a:t>Differential diagnosis</a:t>
            </a:r>
          </a:p>
          <a:p>
            <a:pPr algn="l" rtl="0"/>
            <a:r>
              <a:rPr lang="en-US" b="1" dirty="0" smtClean="0"/>
              <a:t>Acute form</a:t>
            </a:r>
            <a:r>
              <a:rPr lang="en-US" dirty="0" smtClean="0"/>
              <a:t>: all diseases cause sudden death as anthrax, enterotoxaemia and acute </a:t>
            </a:r>
            <a:r>
              <a:rPr lang="en-US" dirty="0" err="1" smtClean="0"/>
              <a:t>pasturellosis</a:t>
            </a:r>
            <a:endParaRPr lang="en-US" dirty="0" smtClean="0"/>
          </a:p>
          <a:p>
            <a:pPr algn="l" rtl="0"/>
            <a:r>
              <a:rPr lang="en-US" b="1" dirty="0" smtClean="0"/>
              <a:t>Chronic form</a:t>
            </a:r>
            <a:r>
              <a:rPr lang="en-US" dirty="0" smtClean="0"/>
              <a:t>: it is confused with all affection characterized with anemia and diarrhea as John's disease, </a:t>
            </a:r>
            <a:r>
              <a:rPr lang="en-US" dirty="0" err="1" smtClean="0"/>
              <a:t>Paramphistomiasis</a:t>
            </a:r>
            <a:r>
              <a:rPr lang="en-US" dirty="0" smtClean="0"/>
              <a:t>, intestinal helminthes and nutritional deficiency (as copper and cobalt)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41994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 algn="l" rtl="0"/>
            <a:r>
              <a:rPr lang="en-US" sz="3200" b="1" dirty="0" smtClean="0"/>
              <a:t>Treatment</a:t>
            </a:r>
            <a:r>
              <a:rPr lang="en-US" sz="3200" b="1" dirty="0" smtClean="0"/>
              <a:t>:</a:t>
            </a:r>
          </a:p>
          <a:p>
            <a:pPr algn="l" rtl="0"/>
            <a:endParaRPr lang="en-US" dirty="0" smtClean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285722" y="928670"/>
          <a:ext cx="8501121" cy="50516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30671"/>
                <a:gridCol w="2818700"/>
                <a:gridCol w="1851750"/>
              </a:tblGrid>
              <a:tr h="770319"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Indication, dose, route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Active principle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Trade Name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4121"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For chronic and acute older than 4 weeks in sheep and 8 weeks in cattle in a dose 1 mg/kg (1 ml/75 kg) for cattle and 3 mg/kg (3 ml/75 kg) for sheep, S/C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Rafoxanide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Ranide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®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1929"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The same as previous in a dose 1 ml/25 kg, S/C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>
                          <a:latin typeface="Times New Roman"/>
                          <a:ea typeface="Times New Roman"/>
                          <a:cs typeface="Times New Roman"/>
                        </a:rPr>
                        <a:t>Rafoxanide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Rafoxanide</a:t>
                      </a:r>
                      <a:r>
                        <a:rPr lang="de-DE" sz="1800" dirty="0">
                          <a:latin typeface="Times New Roman"/>
                          <a:ea typeface="Times New Roman"/>
                          <a:cs typeface="Times New Roman"/>
                        </a:rPr>
                        <a:t>®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0591"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Highly effective against mature but less effective against immature flukes in a dose 10 mg/kg, S/C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Nitroxynil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Fasciolid</a:t>
                      </a:r>
                      <a:r>
                        <a:rPr lang="de-DE" sz="1800" dirty="0">
                          <a:latin typeface="Times New Roman"/>
                          <a:ea typeface="Times New Roman"/>
                          <a:cs typeface="Times New Roman"/>
                        </a:rPr>
                        <a:t>®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Dovenix</a:t>
                      </a:r>
                      <a:r>
                        <a:rPr lang="de-DE" sz="1800" dirty="0">
                          <a:latin typeface="Times New Roman"/>
                          <a:ea typeface="Times New Roman"/>
                          <a:cs typeface="Times New Roman"/>
                        </a:rPr>
                        <a:t>®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0591"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Effective against adult fluke and 8 week old immature flukes in a dose 1 ml/50 kg, S/C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>
                          <a:latin typeface="Times New Roman"/>
                          <a:ea typeface="Times New Roman"/>
                          <a:cs typeface="Times New Roman"/>
                        </a:rPr>
                        <a:t>Clorsulon 10% and ivermectin 1%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Ivomec</a:t>
                      </a:r>
                      <a:r>
                        <a:rPr lang="de-DE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supper</a:t>
                      </a:r>
                      <a:r>
                        <a:rPr lang="de-DE" sz="1800" dirty="0">
                          <a:latin typeface="Times New Roman"/>
                          <a:ea typeface="Times New Roman"/>
                          <a:cs typeface="Times New Roman"/>
                        </a:rPr>
                        <a:t>®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4121"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It is highly efficient against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fascioliasis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in cattle, sheep, and horses in a dose 12 mg/kg in cattle and 10 mg/kg in sheep, orally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Trichalbendazole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Fasenix</a:t>
                      </a:r>
                      <a:r>
                        <a:rPr lang="de-DE" sz="1800" dirty="0">
                          <a:latin typeface="Times New Roman"/>
                          <a:ea typeface="Times New Roman"/>
                          <a:cs typeface="Times New Roman"/>
                        </a:rPr>
                        <a:t>® </a:t>
                      </a:r>
                      <a:r>
                        <a:rPr lang="de-DE" sz="1800" dirty="0" err="1">
                          <a:latin typeface="Times New Roman"/>
                          <a:ea typeface="Times New Roman"/>
                          <a:cs typeface="Times New Roman"/>
                        </a:rPr>
                        <a:t>tablet</a:t>
                      </a:r>
                      <a:r>
                        <a:rPr lang="de-DE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692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/>
            <a:r>
              <a:rPr lang="en-US" sz="3200" b="1" dirty="0" smtClean="0"/>
              <a:t>Control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200" dirty="0" smtClean="0"/>
              <a:t>Treatment of infected animals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200" dirty="0" smtClean="0"/>
              <a:t>Hygienic measurements</a:t>
            </a:r>
          </a:p>
          <a:p>
            <a:pPr marL="914400" lvl="1" indent="-514350" algn="l" rtl="0"/>
            <a:r>
              <a:rPr lang="en-US" sz="3200" dirty="0" smtClean="0"/>
              <a:t>Infected pasture should not use for grazing</a:t>
            </a:r>
          </a:p>
          <a:p>
            <a:pPr marL="914400" lvl="1" indent="-514350" algn="l" rtl="0"/>
            <a:r>
              <a:rPr lang="en-US" sz="3200" dirty="0" smtClean="0"/>
              <a:t>Wet pasture or </a:t>
            </a:r>
            <a:r>
              <a:rPr lang="en-US" sz="3200" dirty="0" err="1" smtClean="0"/>
              <a:t>floody</a:t>
            </a:r>
            <a:r>
              <a:rPr lang="en-US" sz="3200" dirty="0" smtClean="0"/>
              <a:t> areas are avoided</a:t>
            </a:r>
          </a:p>
          <a:p>
            <a:pPr marL="914400" lvl="1" indent="-514350" algn="l" rtl="0"/>
            <a:r>
              <a:rPr lang="en-US" sz="3200" dirty="0" smtClean="0"/>
              <a:t>Regular removing of manure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200" dirty="0" smtClean="0"/>
              <a:t>Snails control</a:t>
            </a:r>
          </a:p>
          <a:p>
            <a:pPr marL="914400" lvl="1" indent="-514350" algn="l" rtl="0"/>
            <a:r>
              <a:rPr lang="en-US" sz="3200" dirty="0" smtClean="0"/>
              <a:t>Application of copper sulfate 1% , used after mixing of 1-2 parts of copper sulfate + 2-4 parts of sand and spread on stagnant water</a:t>
            </a:r>
          </a:p>
          <a:p>
            <a:pPr marL="914400" lvl="1" indent="-514350" algn="l" rtl="0"/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27623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/>
              <a:t>Definition:</a:t>
            </a:r>
            <a:endParaRPr lang="ar-E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It is an acute or chronic disease of ruminants mainly, caused by </a:t>
            </a:r>
            <a:r>
              <a:rPr lang="en-US" sz="2800" dirty="0" err="1" smtClean="0"/>
              <a:t>fasciola</a:t>
            </a:r>
            <a:r>
              <a:rPr lang="en-US" sz="2800" dirty="0" smtClean="0"/>
              <a:t> </a:t>
            </a:r>
            <a:r>
              <a:rPr lang="en-US" sz="2800" dirty="0" err="1" smtClean="0"/>
              <a:t>spp</a:t>
            </a:r>
            <a:r>
              <a:rPr lang="en-US" sz="2800" dirty="0" smtClean="0"/>
              <a:t>.,characterized by sudden death, bottle jaw, emaciation and chronic digestive disturbance.</a:t>
            </a:r>
          </a:p>
          <a:p>
            <a:pPr algn="l" rtl="0"/>
            <a:r>
              <a:rPr lang="en-US" b="1" dirty="0" smtClean="0"/>
              <a:t>Etiology:</a:t>
            </a:r>
          </a:p>
          <a:p>
            <a:pPr algn="l" rtl="0"/>
            <a:r>
              <a:rPr lang="en-US" sz="2800" dirty="0" err="1" smtClean="0"/>
              <a:t>Fasciola</a:t>
            </a:r>
            <a:r>
              <a:rPr lang="en-US" sz="2800" dirty="0" smtClean="0"/>
              <a:t> hepatica and F. </a:t>
            </a:r>
            <a:r>
              <a:rPr lang="en-US" sz="2800" dirty="0" err="1" smtClean="0"/>
              <a:t>gigantica</a:t>
            </a:r>
            <a:endParaRPr lang="en-US" sz="2800" dirty="0" smtClean="0"/>
          </a:p>
          <a:p>
            <a:pPr algn="l" rtl="0"/>
            <a:r>
              <a:rPr lang="en-US" b="1" dirty="0" smtClean="0"/>
              <a:t>Predisposing factors: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Common in law laying swampy area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In area subjected to frequent flood-irrigation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Stress factors as pregnancy and parturition</a:t>
            </a:r>
          </a:p>
          <a:p>
            <a:pPr marL="514350" indent="-514350" algn="l" rtl="0">
              <a:buFont typeface="+mj-lt"/>
              <a:buAutoNum type="arabicPeriod"/>
            </a:pP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38000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l" rtl="0"/>
            <a:r>
              <a:rPr lang="en-US" b="1" dirty="0" smtClean="0"/>
              <a:t>Epidemiology:</a:t>
            </a:r>
          </a:p>
          <a:p>
            <a:pPr algn="l" rtl="0"/>
            <a:r>
              <a:rPr lang="en-US" sz="2800" dirty="0" smtClean="0"/>
              <a:t>The disease is widely distributed in many countries and endemic in Egypt.</a:t>
            </a:r>
          </a:p>
          <a:p>
            <a:pPr algn="l" rtl="0"/>
            <a:r>
              <a:rPr lang="en-US" b="1" dirty="0" smtClean="0"/>
              <a:t>Animal Susceptible</a:t>
            </a:r>
            <a:r>
              <a:rPr lang="en-US" dirty="0" smtClean="0"/>
              <a:t>:</a:t>
            </a:r>
            <a:r>
              <a:rPr lang="en-US" sz="2800" dirty="0" smtClean="0"/>
              <a:t> it is primary disease of ruminants but may be affect others as horse, camel, deer, pigs, rabbits, human, dog</a:t>
            </a:r>
            <a:r>
              <a:rPr lang="en-US" sz="2800" dirty="0"/>
              <a:t> </a:t>
            </a:r>
            <a:r>
              <a:rPr lang="en-US" sz="2800" dirty="0" smtClean="0"/>
              <a:t>and cat</a:t>
            </a:r>
          </a:p>
          <a:p>
            <a:pPr algn="l" rtl="0"/>
            <a:r>
              <a:rPr lang="en-US" sz="2800" b="1" dirty="0" smtClean="0"/>
              <a:t>Seasonal incidence: </a:t>
            </a:r>
          </a:p>
          <a:p>
            <a:pPr marL="400050" lvl="1" indent="0" algn="l" rtl="0">
              <a:buNone/>
            </a:pPr>
            <a:r>
              <a:rPr lang="en-US" sz="2800" dirty="0" smtClean="0"/>
              <a:t>Intermediate host snails is L. </a:t>
            </a:r>
            <a:r>
              <a:rPr lang="en-US" sz="2800" dirty="0" err="1" smtClean="0"/>
              <a:t>cauillaudi</a:t>
            </a:r>
            <a:r>
              <a:rPr lang="en-US" sz="2800" dirty="0" smtClean="0"/>
              <a:t> breeding capacity increase in April month and </a:t>
            </a:r>
            <a:r>
              <a:rPr lang="en-US" sz="2800" dirty="0" smtClean="0"/>
              <a:t>L </a:t>
            </a:r>
            <a:r>
              <a:rPr lang="en-US" sz="2800" dirty="0" err="1" smtClean="0"/>
              <a:t>stegnalis</a:t>
            </a:r>
            <a:r>
              <a:rPr lang="en-US" sz="2800" dirty="0" smtClean="0"/>
              <a:t> </a:t>
            </a:r>
            <a:r>
              <a:rPr lang="en-US" sz="2800" dirty="0" smtClean="0"/>
              <a:t>with end </a:t>
            </a:r>
            <a:r>
              <a:rPr lang="en-US" sz="2800" dirty="0" err="1" smtClean="0"/>
              <a:t>barseem</a:t>
            </a:r>
            <a:r>
              <a:rPr lang="en-US" sz="2800" dirty="0" smtClean="0"/>
              <a:t> season (autumn and early winter)</a:t>
            </a:r>
            <a:endParaRPr lang="ar-EG" sz="2800" dirty="0"/>
          </a:p>
        </p:txBody>
      </p:sp>
    </p:spTree>
    <p:extLst>
      <p:ext uri="{BB962C8B-B14F-4D97-AF65-F5344CB8AC3E}">
        <p14:creationId xmlns="" xmlns:p14="http://schemas.microsoft.com/office/powerpoint/2010/main" val="24323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1385"/>
            <a:ext cx="79438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Life cycle</a:t>
            </a:r>
            <a:endParaRPr lang="ar-EG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8794" y="1571612"/>
            <a:ext cx="5715040" cy="407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01558" y="5775785"/>
            <a:ext cx="2952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err="1" smtClean="0"/>
              <a:t>Sporocyst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Redia</a:t>
            </a:r>
            <a:r>
              <a:rPr lang="en-US" dirty="0" smtClean="0"/>
              <a:t>     </a:t>
            </a:r>
            <a:r>
              <a:rPr lang="en-US" dirty="0" err="1" smtClean="0"/>
              <a:t>cercaria</a:t>
            </a:r>
            <a:endParaRPr lang="ar-E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71505" y="60212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88024" y="602128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04" y="2420888"/>
            <a:ext cx="17281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Live in pasture for </a:t>
            </a:r>
            <a:r>
              <a:rPr lang="en-US" dirty="0" err="1" smtClean="0"/>
              <a:t>upto</a:t>
            </a:r>
            <a:r>
              <a:rPr lang="en-US" dirty="0" smtClean="0"/>
              <a:t> 6-12m</a:t>
            </a:r>
            <a:endParaRPr lang="ar-EG" dirty="0"/>
          </a:p>
        </p:txBody>
      </p:sp>
      <p:sp>
        <p:nvSpPr>
          <p:cNvPr id="9" name="TextBox 8"/>
          <p:cNvSpPr txBox="1"/>
          <p:nvPr/>
        </p:nvSpPr>
        <p:spPr>
          <a:xfrm>
            <a:off x="2439231" y="1844824"/>
            <a:ext cx="11246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Ingestion</a:t>
            </a:r>
            <a:endParaRPr lang="ar-EG" dirty="0"/>
          </a:p>
        </p:txBody>
      </p:sp>
      <p:sp>
        <p:nvSpPr>
          <p:cNvPr id="11" name="TextBox 10"/>
          <p:cNvSpPr txBox="1"/>
          <p:nvPr/>
        </p:nvSpPr>
        <p:spPr>
          <a:xfrm>
            <a:off x="3001558" y="764704"/>
            <a:ext cx="459477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Larvae free from cyst and penetrate duodenum and wandering through abdominal cavity into liver and change to adult after 8-10 w</a:t>
            </a:r>
            <a:endParaRPr lang="ar-EG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6211669"/>
            <a:ext cx="82809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Prenatal infection may occurs where migrating immature larvae infect fetus in uterus and adult fluke may be recovered from calves less than 6 w age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38982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Pathogenesis</a:t>
            </a:r>
            <a:endParaRPr lang="ar-EG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Acute hepatic </a:t>
            </a:r>
            <a:r>
              <a:rPr lang="en-US" sz="3200" b="1" dirty="0" err="1" smtClean="0"/>
              <a:t>fascioliasis</a:t>
            </a:r>
            <a:r>
              <a:rPr lang="en-US" sz="3200" b="1" dirty="0" smtClean="0"/>
              <a:t>:</a:t>
            </a:r>
          </a:p>
          <a:p>
            <a:pPr lvl="1" algn="l" rtl="0"/>
            <a:r>
              <a:rPr lang="en-US" sz="3200" dirty="0" smtClean="0"/>
              <a:t>Sudden death due to massive invasion of liver by young fluke with acute hepatic insufficient and hemorrhage in peritoneal cavity</a:t>
            </a:r>
          </a:p>
          <a:p>
            <a:pPr algn="l" rtl="0"/>
            <a:r>
              <a:rPr lang="en-US" sz="3200" b="1" dirty="0" smtClean="0"/>
              <a:t>Chronic form</a:t>
            </a:r>
          </a:p>
          <a:p>
            <a:pPr lvl="1" algn="l" rtl="0"/>
            <a:r>
              <a:rPr lang="en-US" sz="3200" dirty="0" smtClean="0"/>
              <a:t>Develop slowly due to mature liver fluke in bile duct which cause cholangitis, </a:t>
            </a:r>
            <a:r>
              <a:rPr lang="en-US" sz="3200" dirty="0" err="1" smtClean="0"/>
              <a:t>billiary</a:t>
            </a:r>
            <a:r>
              <a:rPr lang="en-US" sz="3200" dirty="0" smtClean="0"/>
              <a:t> obstruction, destruction of hepatic tissue, fibrosis and hemorrhagic anemia</a:t>
            </a:r>
          </a:p>
        </p:txBody>
      </p:sp>
    </p:spTree>
    <p:extLst>
      <p:ext uri="{BB962C8B-B14F-4D97-AF65-F5344CB8AC3E}">
        <p14:creationId xmlns="" xmlns:p14="http://schemas.microsoft.com/office/powerpoint/2010/main" val="160099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143000"/>
          </a:xfrm>
        </p:spPr>
        <p:txBody>
          <a:bodyPr/>
          <a:lstStyle/>
          <a:p>
            <a:pPr algn="l" rtl="0"/>
            <a:r>
              <a:rPr lang="en-US" b="1" dirty="0" smtClean="0"/>
              <a:t>Clinical signs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l" rtl="0"/>
            <a:r>
              <a:rPr lang="en-US" sz="2800" dirty="0" smtClean="0"/>
              <a:t>IP variable, Morbidity is high 90% and mortality is low</a:t>
            </a:r>
          </a:p>
          <a:p>
            <a:pPr algn="l" rtl="0"/>
            <a:r>
              <a:rPr lang="en-US" sz="2800" b="1" dirty="0" smtClean="0"/>
              <a:t>Acute form:</a:t>
            </a:r>
          </a:p>
          <a:p>
            <a:pPr lvl="1" algn="l" rtl="0"/>
            <a:r>
              <a:rPr lang="en-US" sz="2800" dirty="0" smtClean="0"/>
              <a:t>It is rare in a cattle and buffaloes and occurs in young ruminants (sheep and calves) especially well fattened one</a:t>
            </a:r>
          </a:p>
          <a:p>
            <a:pPr lvl="1" algn="l" rtl="0"/>
            <a:r>
              <a:rPr lang="en-US" sz="2800" dirty="0" smtClean="0"/>
              <a:t>Decrease of appetite, dullness and weakness</a:t>
            </a:r>
          </a:p>
          <a:p>
            <a:pPr lvl="1" algn="l" rtl="0"/>
            <a:r>
              <a:rPr lang="en-US" sz="2800" dirty="0" smtClean="0"/>
              <a:t> pale mm and edema in conjunctiva, enlargement in liver and ascites</a:t>
            </a:r>
          </a:p>
          <a:p>
            <a:pPr lvl="1" algn="l" rtl="0"/>
            <a:r>
              <a:rPr lang="en-US" sz="2800" dirty="0" smtClean="0"/>
              <a:t>Recumbence and sudden death within 48 h with blood stain discharge passage from nostril and anus</a:t>
            </a:r>
            <a:endParaRPr lang="ar-EG" sz="2800" dirty="0"/>
          </a:p>
        </p:txBody>
      </p:sp>
    </p:spTree>
    <p:extLst>
      <p:ext uri="{BB962C8B-B14F-4D97-AF65-F5344CB8AC3E}">
        <p14:creationId xmlns="" xmlns:p14="http://schemas.microsoft.com/office/powerpoint/2010/main" val="377055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363272" cy="6009531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Chronic form:</a:t>
            </a:r>
          </a:p>
          <a:p>
            <a:pPr lvl="1" algn="l" rtl="0"/>
            <a:r>
              <a:rPr lang="en-US" sz="2800" dirty="0" smtClean="0"/>
              <a:t>It is more prolonged due to ingestion of few number of </a:t>
            </a:r>
            <a:r>
              <a:rPr lang="en-US" sz="2800" dirty="0" err="1" smtClean="0"/>
              <a:t>cercaria</a:t>
            </a:r>
            <a:endParaRPr lang="en-US" sz="2800" dirty="0" smtClean="0"/>
          </a:p>
          <a:p>
            <a:pPr algn="l" rtl="0"/>
            <a:r>
              <a:rPr lang="en-US" sz="2800" b="1" dirty="0" smtClean="0"/>
              <a:t>Sheep</a:t>
            </a:r>
          </a:p>
          <a:p>
            <a:pPr lvl="1" algn="l" rtl="0"/>
            <a:r>
              <a:rPr lang="en-US" sz="2800" dirty="0" smtClean="0"/>
              <a:t>Decrease appetite,</a:t>
            </a:r>
          </a:p>
          <a:p>
            <a:pPr marL="457200" lvl="1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loss weight, submandibular </a:t>
            </a:r>
          </a:p>
          <a:p>
            <a:pPr marL="857250" lvl="2" indent="0" algn="l" rtl="0">
              <a:buNone/>
            </a:pPr>
            <a:r>
              <a:rPr lang="en-US" sz="2800" dirty="0" smtClean="0"/>
              <a:t>edema (bottle jaw), pale and </a:t>
            </a:r>
          </a:p>
          <a:p>
            <a:pPr marL="857250" lvl="2" indent="0" algn="l" rtl="0">
              <a:buNone/>
            </a:pPr>
            <a:r>
              <a:rPr lang="en-US" sz="2800" dirty="0" smtClean="0"/>
              <a:t>icteric mm</a:t>
            </a:r>
          </a:p>
          <a:p>
            <a:pPr lvl="1" algn="l" rtl="0"/>
            <a:r>
              <a:rPr lang="en-US" sz="2800" dirty="0" smtClean="0"/>
              <a:t>Diarrhea and wool shedding</a:t>
            </a:r>
          </a:p>
          <a:p>
            <a:pPr lvl="1" algn="l" rtl="0"/>
            <a:r>
              <a:rPr lang="en-US" sz="2800" dirty="0" smtClean="0"/>
              <a:t>Anemia and hepatic </a:t>
            </a:r>
          </a:p>
          <a:p>
            <a:pPr marL="457200" lvl="1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malfunction</a:t>
            </a:r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84783"/>
            <a:ext cx="3563888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1502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/>
            <a:r>
              <a:rPr lang="en-US" sz="3200" b="1" dirty="0"/>
              <a:t>Cattle and buffaloes</a:t>
            </a:r>
          </a:p>
          <a:p>
            <a:pPr lvl="1" algn="l" rtl="0"/>
            <a:r>
              <a:rPr lang="en-US" sz="3200" dirty="0"/>
              <a:t>Anorexia and reduce growth rate, loss of weight and milk production</a:t>
            </a:r>
          </a:p>
          <a:p>
            <a:pPr lvl="1" algn="l" rtl="0"/>
            <a:r>
              <a:rPr lang="en-US" sz="3200" dirty="0"/>
              <a:t>Chronic diarrhea or </a:t>
            </a:r>
            <a:r>
              <a:rPr lang="en-US" sz="3200" dirty="0" err="1"/>
              <a:t>faeces</a:t>
            </a:r>
            <a:r>
              <a:rPr lang="en-US" sz="3200" dirty="0"/>
              <a:t> may be normal or hard</a:t>
            </a:r>
          </a:p>
          <a:p>
            <a:pPr lvl="1" algn="l" rtl="0"/>
            <a:r>
              <a:rPr lang="en-US" sz="3200" dirty="0"/>
              <a:t>Bottle jaw, jugular pulsation and icteric mm</a:t>
            </a:r>
            <a:endParaRPr lang="ar-EG" sz="3200" dirty="0"/>
          </a:p>
          <a:p>
            <a:pPr algn="l" rtl="0"/>
            <a:endParaRPr lang="ar-E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17032"/>
            <a:ext cx="24669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12256"/>
            <a:ext cx="22098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358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5915000" cy="5626121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/>
              <a:t>Postmortem lesions:</a:t>
            </a:r>
          </a:p>
          <a:p>
            <a:pPr algn="l" rtl="0"/>
            <a:r>
              <a:rPr lang="en-US" b="1" dirty="0" smtClean="0"/>
              <a:t>Acute form</a:t>
            </a:r>
          </a:p>
          <a:p>
            <a:pPr lvl="1" algn="l" rtl="0"/>
            <a:r>
              <a:rPr lang="en-US" dirty="0" smtClean="0"/>
              <a:t>Congested, swollen and damaged liver</a:t>
            </a:r>
          </a:p>
          <a:p>
            <a:pPr lvl="1" algn="l" rtl="0"/>
            <a:r>
              <a:rPr lang="en-US" dirty="0" smtClean="0"/>
              <a:t>Liver capsule showed perforation with </a:t>
            </a:r>
            <a:r>
              <a:rPr lang="en-US" dirty="0" err="1" smtClean="0"/>
              <a:t>subcapsular</a:t>
            </a:r>
            <a:r>
              <a:rPr lang="en-US" dirty="0" smtClean="0"/>
              <a:t> hemorrhage</a:t>
            </a:r>
          </a:p>
          <a:p>
            <a:pPr lvl="1" algn="l" rtl="0"/>
            <a:r>
              <a:rPr lang="en-US" dirty="0" smtClean="0"/>
              <a:t>Small liver fluke can be seen on slicing apiece of liver</a:t>
            </a:r>
          </a:p>
          <a:p>
            <a:pPr algn="l" rtl="0"/>
            <a:r>
              <a:rPr lang="en-US" b="1" dirty="0" smtClean="0"/>
              <a:t>Chronic form</a:t>
            </a:r>
          </a:p>
          <a:p>
            <a:pPr lvl="1" algn="l" rtl="0"/>
            <a:r>
              <a:rPr lang="en-US" dirty="0" smtClean="0"/>
              <a:t>Large leaf liver flukes present in bile duct and protruded above liver surface</a:t>
            </a:r>
          </a:p>
          <a:p>
            <a:pPr lvl="1" algn="l" rtl="0"/>
            <a:r>
              <a:rPr lang="en-US" dirty="0" smtClean="0"/>
              <a:t>Calcification of bile ducts wall</a:t>
            </a:r>
          </a:p>
          <a:p>
            <a:pPr lvl="1" algn="l" rtl="0"/>
            <a:r>
              <a:rPr lang="en-US" dirty="0" smtClean="0"/>
              <a:t>Liver parenchyma is extensively </a:t>
            </a:r>
            <a:r>
              <a:rPr lang="en-US" dirty="0" err="1" smtClean="0"/>
              <a:t>fibrosed</a:t>
            </a:r>
            <a:endParaRPr lang="ar-E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49080"/>
            <a:ext cx="18859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952" y="1734897"/>
            <a:ext cx="26765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699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832</Words>
  <Application>Microsoft Office PowerPoint</Application>
  <PresentationFormat>Bildschirmpräsentation (4:3)</PresentationFormat>
  <Paragraphs>108</Paragraphs>
  <Slides>14</Slides>
  <Notes>1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Dactylos</vt:lpstr>
      <vt:lpstr>Fascioliasis</vt:lpstr>
      <vt:lpstr>Definition:</vt:lpstr>
      <vt:lpstr>Folie 3</vt:lpstr>
      <vt:lpstr>Life cycle</vt:lpstr>
      <vt:lpstr>Pathogenesis</vt:lpstr>
      <vt:lpstr>Clinical signs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abdelfattah</dc:creator>
  <cp:lastModifiedBy>abdelfattah</cp:lastModifiedBy>
  <cp:revision>34</cp:revision>
  <dcterms:created xsi:type="dcterms:W3CDTF">2011-09-18T07:17:34Z</dcterms:created>
  <dcterms:modified xsi:type="dcterms:W3CDTF">2011-10-08T12:49:32Z</dcterms:modified>
</cp:coreProperties>
</file>